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0" roundtripDataSignature="AMtx7mgZlkDIoSbs9CK+htMvIkXupx+K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9322017-002F-4986-B4CE-DE1D9B5DFD41}">
  <a:tblStyle styleId="{19322017-002F-4986-B4CE-DE1D9B5DFD4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3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Relationship Id="rId4" Type="http://schemas.openxmlformats.org/officeDocument/2006/relationships/image" Target="../media/image8.png"/><Relationship Id="rId5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png"/><Relationship Id="rId4" Type="http://schemas.openxmlformats.org/officeDocument/2006/relationships/image" Target="../media/image29.png"/><Relationship Id="rId5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9.png"/><Relationship Id="rId4" Type="http://schemas.openxmlformats.org/officeDocument/2006/relationships/image" Target="../media/image30.png"/><Relationship Id="rId5" Type="http://schemas.openxmlformats.org/officeDocument/2006/relationships/image" Target="../media/image3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2.png"/><Relationship Id="rId4" Type="http://schemas.openxmlformats.org/officeDocument/2006/relationships/image" Target="../media/image35.png"/><Relationship Id="rId5" Type="http://schemas.openxmlformats.org/officeDocument/2006/relationships/image" Target="../media/image3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6.png"/><Relationship Id="rId4" Type="http://schemas.openxmlformats.org/officeDocument/2006/relationships/image" Target="../media/image41.png"/><Relationship Id="rId5" Type="http://schemas.openxmlformats.org/officeDocument/2006/relationships/image" Target="../media/image4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9.png"/><Relationship Id="rId4" Type="http://schemas.openxmlformats.org/officeDocument/2006/relationships/image" Target="../media/image2.png"/><Relationship Id="rId5" Type="http://schemas.openxmlformats.org/officeDocument/2006/relationships/image" Target="../media/image43.jpg"/><Relationship Id="rId6" Type="http://schemas.openxmlformats.org/officeDocument/2006/relationships/image" Target="../media/image44.jpg"/><Relationship Id="rId7" Type="http://schemas.openxmlformats.org/officeDocument/2006/relationships/image" Target="../media/image45.jpg"/><Relationship Id="rId8" Type="http://schemas.openxmlformats.org/officeDocument/2006/relationships/image" Target="../media/image4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0.png"/><Relationship Id="rId4" Type="http://schemas.openxmlformats.org/officeDocument/2006/relationships/image" Target="../media/image2.png"/><Relationship Id="rId11" Type="http://schemas.openxmlformats.org/officeDocument/2006/relationships/image" Target="../media/image54.png"/><Relationship Id="rId10" Type="http://schemas.openxmlformats.org/officeDocument/2006/relationships/image" Target="../media/image52.png"/><Relationship Id="rId12" Type="http://schemas.openxmlformats.org/officeDocument/2006/relationships/image" Target="../media/image57.png"/><Relationship Id="rId9" Type="http://schemas.openxmlformats.org/officeDocument/2006/relationships/image" Target="../media/image55.png"/><Relationship Id="rId5" Type="http://schemas.openxmlformats.org/officeDocument/2006/relationships/image" Target="../media/image48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Relationship Id="rId8" Type="http://schemas.openxmlformats.org/officeDocument/2006/relationships/image" Target="../media/image5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2.png"/><Relationship Id="rId4" Type="http://schemas.openxmlformats.org/officeDocument/2006/relationships/image" Target="../media/image56.png"/><Relationship Id="rId5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1.png"/><Relationship Id="rId4" Type="http://schemas.openxmlformats.org/officeDocument/2006/relationships/image" Target="../media/image58.jpg"/><Relationship Id="rId5" Type="http://schemas.openxmlformats.org/officeDocument/2006/relationships/image" Target="../media/image5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2.png"/><Relationship Id="rId4" Type="http://schemas.openxmlformats.org/officeDocument/2006/relationships/image" Target="../media/image7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4.png"/><Relationship Id="rId5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021826" y="1993406"/>
            <a:ext cx="9376971" cy="177729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ru-RU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Технологическая модель проведения школьного этапа всероссийской олимпиады школьников</a:t>
            </a:r>
            <a:br>
              <a:rPr b="1" lang="ru-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 математике, биологии, физике, химии, астрономии и информатике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121308" y="6266783"/>
            <a:ext cx="10659101" cy="400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ru-RU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Фонд «Талант и успех»                info@sochisirius.ru             www.sochisirius.ru</a:t>
            </a:r>
            <a:br>
              <a:rPr lang="ru-RU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068548" y="4273589"/>
            <a:ext cx="26997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Данил Салимов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" name="Google Shape;91;p1"/>
          <p:cNvCxnSpPr/>
          <p:nvPr/>
        </p:nvCxnSpPr>
        <p:spPr>
          <a:xfrm>
            <a:off x="1121308" y="4078027"/>
            <a:ext cx="8162855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2" name="Google Shape;92;p1"/>
          <p:cNvSpPr txBox="1"/>
          <p:nvPr/>
        </p:nvSpPr>
        <p:spPr>
          <a:xfrm>
            <a:off x="1068548" y="4711688"/>
            <a:ext cx="9144000" cy="514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lang="ru-RU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Координатор организации школьного этапа ВсОШ</a:t>
            </a:r>
            <a:endParaRPr b="0" sz="2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4501" y="2784029"/>
            <a:ext cx="4720571" cy="348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53212" y="2627581"/>
            <a:ext cx="3592189" cy="363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0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 день проведения тура</a:t>
            </a:r>
            <a:endParaRPr/>
          </a:p>
        </p:txBody>
      </p:sp>
      <p:sp>
        <p:nvSpPr>
          <p:cNvPr id="203" name="Google Shape;203;p10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" name="Google Shape;204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4426" y="1230422"/>
            <a:ext cx="1677422" cy="15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0"/>
          <p:cNvSpPr txBox="1"/>
          <p:nvPr/>
        </p:nvSpPr>
        <p:spPr>
          <a:xfrm>
            <a:off x="1255052" y="1424890"/>
            <a:ext cx="693889" cy="875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7200"/>
              <a:buFont typeface="Arial"/>
              <a:buNone/>
            </a:pPr>
            <a:r>
              <a:rPr b="1" lang="ru-RU" sz="72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1" sz="7200">
              <a:solidFill>
                <a:srgbClr val="4D078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0"/>
          <p:cNvSpPr txBox="1"/>
          <p:nvPr/>
        </p:nvSpPr>
        <p:spPr>
          <a:xfrm>
            <a:off x="2759032" y="1500805"/>
            <a:ext cx="695897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Участник заходит в систему </a:t>
            </a:r>
            <a:r>
              <a:rPr b="1" lang="ru-RU" sz="1800" u="sng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uts.sirius.online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вводит код </a:t>
            </a: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нужного предмета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 </a:t>
            </a:r>
            <a:endParaRPr/>
          </a:p>
        </p:txBody>
      </p:sp>
      <p:pic>
        <p:nvPicPr>
          <p:cNvPr id="212" name="Google Shape;21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48940" y="2913902"/>
            <a:ext cx="4041635" cy="322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18509" y="2919956"/>
            <a:ext cx="4030377" cy="321447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1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Выполнение заданий олимпиады</a:t>
            </a:r>
            <a:endParaRPr/>
          </a:p>
        </p:txBody>
      </p:sp>
      <p:sp>
        <p:nvSpPr>
          <p:cNvPr id="215" name="Google Shape;215;p11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6" name="Google Shape;216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4426" y="1230422"/>
            <a:ext cx="1677422" cy="15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1"/>
          <p:cNvSpPr txBox="1"/>
          <p:nvPr/>
        </p:nvSpPr>
        <p:spPr>
          <a:xfrm>
            <a:off x="1255052" y="1424890"/>
            <a:ext cx="693889" cy="875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7200"/>
              <a:buFont typeface="Arial"/>
              <a:buNone/>
            </a:pPr>
            <a:r>
              <a:rPr b="1" lang="ru-RU" sz="72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1" sz="7200">
              <a:solidFill>
                <a:srgbClr val="4D078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1"/>
          <p:cNvSpPr txBox="1"/>
          <p:nvPr/>
        </p:nvSpPr>
        <p:spPr>
          <a:xfrm>
            <a:off x="2759032" y="1229023"/>
            <a:ext cx="828468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Участник выполняет задание по предмету. После начала выполнения заданий время начинает отсчитываться автоматически. </a:t>
            </a: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Отсчет времени не останавливается, даже если участник выйдет из системы!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 </a:t>
            </a:r>
            <a:endParaRPr/>
          </a:p>
        </p:txBody>
      </p:sp>
      <p:pic>
        <p:nvPicPr>
          <p:cNvPr id="224" name="Google Shape;22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76519" y="3420927"/>
            <a:ext cx="3369678" cy="3017394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2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Академическая честность</a:t>
            </a:r>
            <a:endParaRPr/>
          </a:p>
        </p:txBody>
      </p:sp>
      <p:sp>
        <p:nvSpPr>
          <p:cNvPr id="226" name="Google Shape;226;p12"/>
          <p:cNvSpPr txBox="1"/>
          <p:nvPr/>
        </p:nvSpPr>
        <p:spPr>
          <a:xfrm>
            <a:off x="1658115" y="3636962"/>
            <a:ext cx="5154708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Дисквалифицировать участника можно не только во время тура (в случае нарушения им Порядка), но и в случае выявления нарушений принципов академической честности (в частности, плагиата) по результатам проверки.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Разрабатываются и метрики определения статистический аномалий, которые можно получать в режиме «онлайн».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2"/>
          <p:cNvSpPr/>
          <p:nvPr/>
        </p:nvSpPr>
        <p:spPr>
          <a:xfrm>
            <a:off x="1165592" y="1541799"/>
            <a:ext cx="9878127" cy="5100389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2"/>
          <p:cNvSpPr/>
          <p:nvPr/>
        </p:nvSpPr>
        <p:spPr>
          <a:xfrm>
            <a:off x="1658115" y="2063660"/>
            <a:ext cx="868808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Правилам олимпиады задания следует выполнять самостоятельно. Запрещается пользоваться дополнительными материалами, ресурсами сети Интернет (кроме сайта тестирующей системы). 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99284" y="3706091"/>
            <a:ext cx="8010742" cy="208384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3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Результаты проверки</a:t>
            </a:r>
            <a:endParaRPr/>
          </a:p>
        </p:txBody>
      </p:sp>
      <p:sp>
        <p:nvSpPr>
          <p:cNvPr id="235" name="Google Shape;235;p13"/>
          <p:cNvSpPr/>
          <p:nvPr/>
        </p:nvSpPr>
        <p:spPr>
          <a:xfrm>
            <a:off x="1165592" y="2786248"/>
            <a:ext cx="9878127" cy="385594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4426" y="1230422"/>
            <a:ext cx="1677422" cy="15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3"/>
          <p:cNvSpPr txBox="1"/>
          <p:nvPr/>
        </p:nvSpPr>
        <p:spPr>
          <a:xfrm>
            <a:off x="1255052" y="1424890"/>
            <a:ext cx="693889" cy="875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7200"/>
              <a:buFont typeface="Arial"/>
              <a:buNone/>
            </a:pPr>
            <a:r>
              <a:rPr b="1" lang="ru-RU" sz="72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1" sz="7200">
              <a:solidFill>
                <a:srgbClr val="4D078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3"/>
          <p:cNvSpPr txBox="1"/>
          <p:nvPr/>
        </p:nvSpPr>
        <p:spPr>
          <a:xfrm>
            <a:off x="2658915" y="1343205"/>
            <a:ext cx="90414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Результаты проверки работ участников будут доступны в системе </a:t>
            </a:r>
            <a:r>
              <a:rPr b="1" lang="ru-RU" sz="1800" u="sng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uts.sirius.online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по коду участника. </a:t>
            </a: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Попросите учеников сохранить коды участников для просмотра результатов проверки.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 </a:t>
            </a:r>
            <a:endParaRPr/>
          </a:p>
        </p:txBody>
      </p:sp>
      <p:pic>
        <p:nvPicPr>
          <p:cNvPr id="244" name="Google Shape;24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8894" y="2738999"/>
            <a:ext cx="3227762" cy="3482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76202" y="2742224"/>
            <a:ext cx="3227762" cy="347372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4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Просмотр ответов в системе</a:t>
            </a:r>
            <a:endParaRPr/>
          </a:p>
        </p:txBody>
      </p:sp>
      <p:sp>
        <p:nvSpPr>
          <p:cNvPr id="247" name="Google Shape;247;p14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4"/>
          <p:cNvSpPr txBox="1"/>
          <p:nvPr/>
        </p:nvSpPr>
        <p:spPr>
          <a:xfrm>
            <a:off x="1741283" y="1406208"/>
            <a:ext cx="828468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тестирующей системе автоматически проверяется совпадение ответа участника с верным ответом.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38205" y="2816957"/>
            <a:ext cx="3970268" cy="3390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70028" y="2816957"/>
            <a:ext cx="3942827" cy="3390938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5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Просмотр ответов в системе</a:t>
            </a:r>
            <a:endParaRPr/>
          </a:p>
        </p:txBody>
      </p:sp>
      <p:sp>
        <p:nvSpPr>
          <p:cNvPr id="256" name="Google Shape;256;p15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5"/>
          <p:cNvSpPr txBox="1"/>
          <p:nvPr/>
        </p:nvSpPr>
        <p:spPr>
          <a:xfrm>
            <a:off x="1741283" y="1406208"/>
            <a:ext cx="828468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отдельным предметам возможно получение неполного балла за частично правильно выполненные задания.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 </a:t>
            </a:r>
            <a:endParaRPr/>
          </a:p>
        </p:txBody>
      </p:sp>
      <p:pic>
        <p:nvPicPr>
          <p:cNvPr id="263" name="Google Shape;26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40254" y="2811781"/>
            <a:ext cx="4238753" cy="3388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52855" y="2830812"/>
            <a:ext cx="4227739" cy="336969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6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Просмотр ответов в системе</a:t>
            </a:r>
            <a:endParaRPr/>
          </a:p>
        </p:txBody>
      </p:sp>
      <p:sp>
        <p:nvSpPr>
          <p:cNvPr id="266" name="Google Shape;266;p16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6"/>
          <p:cNvSpPr txBox="1"/>
          <p:nvPr/>
        </p:nvSpPr>
        <p:spPr>
          <a:xfrm>
            <a:off x="1741283" y="1406208"/>
            <a:ext cx="770306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вопросах с текстовым вводом ответа засчитывается любой верный по смыслу ответ.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72343" y="2914982"/>
            <a:ext cx="4053610" cy="3226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14789" y="2914982"/>
            <a:ext cx="4037287" cy="322656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7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Просмотр ответов в системе</a:t>
            </a:r>
            <a:endParaRPr/>
          </a:p>
        </p:txBody>
      </p:sp>
      <p:sp>
        <p:nvSpPr>
          <p:cNvPr id="275" name="Google Shape;275;p17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7"/>
          <p:cNvSpPr txBox="1"/>
          <p:nvPr/>
        </p:nvSpPr>
        <p:spPr>
          <a:xfrm>
            <a:off x="1741283" y="1406208"/>
            <a:ext cx="770306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вопросах с текстовым вводом ответа засчитывается любой верный по смыслу ответ.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 </a:t>
            </a:r>
            <a:endParaRPr/>
          </a:p>
        </p:txBody>
      </p:sp>
      <p:pic>
        <p:nvPicPr>
          <p:cNvPr id="282" name="Google Shape;28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33302" y="2883396"/>
            <a:ext cx="3994677" cy="319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75772" y="2883364"/>
            <a:ext cx="4021668" cy="3194631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8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Изменение результатов проверки</a:t>
            </a:r>
            <a:endParaRPr/>
          </a:p>
        </p:txBody>
      </p:sp>
      <p:sp>
        <p:nvSpPr>
          <p:cNvPr id="285" name="Google Shape;285;p18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8"/>
          <p:cNvSpPr txBox="1"/>
          <p:nvPr/>
        </p:nvSpPr>
        <p:spPr>
          <a:xfrm>
            <a:off x="1741283" y="1215609"/>
            <a:ext cx="978549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Результаты могут быть изменены </a:t>
            </a: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только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том случае, если не засчитан верный по смыслу ответ. Тогда задание перепроверяется для всех участников с учетом добавления нового правильного ответа.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 </a:t>
            </a:r>
            <a:endParaRPr/>
          </a:p>
        </p:txBody>
      </p:sp>
      <p:pic>
        <p:nvPicPr>
          <p:cNvPr id="292" name="Google Shape;29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64658" y="2151715"/>
            <a:ext cx="7153567" cy="2087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64659" y="4696406"/>
            <a:ext cx="7153566" cy="1369549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9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Изменение результатов проверки</a:t>
            </a:r>
            <a:endParaRPr/>
          </a:p>
        </p:txBody>
      </p:sp>
      <p:sp>
        <p:nvSpPr>
          <p:cNvPr id="295" name="Google Shape;295;p19"/>
          <p:cNvSpPr/>
          <p:nvPr/>
        </p:nvSpPr>
        <p:spPr>
          <a:xfrm>
            <a:off x="1165592" y="1541799"/>
            <a:ext cx="9878127" cy="5100389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9"/>
          <p:cNvSpPr txBox="1"/>
          <p:nvPr/>
        </p:nvSpPr>
        <p:spPr>
          <a:xfrm>
            <a:off x="1807188" y="3008881"/>
            <a:ext cx="6319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9"/>
          <p:cNvSpPr txBox="1"/>
          <p:nvPr/>
        </p:nvSpPr>
        <p:spPr>
          <a:xfrm>
            <a:off x="1807187" y="5196514"/>
            <a:ext cx="108868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ПОСЛЕ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2E8C"/>
              </a:buClr>
              <a:buSzPts val="3200"/>
              <a:buFont typeface="Arial"/>
              <a:buNone/>
            </a:pPr>
            <a:r>
              <a:rPr b="1" lang="ru-RU" sz="3200">
                <a:solidFill>
                  <a:srgbClr val="472E8C"/>
                </a:solidFill>
                <a:latin typeface="Arial"/>
                <a:ea typeface="Arial"/>
                <a:cs typeface="Arial"/>
                <a:sym typeface="Arial"/>
              </a:rPr>
              <a:t>Содержание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 txBox="1"/>
          <p:nvPr>
            <p:ph idx="1" type="body"/>
          </p:nvPr>
        </p:nvSpPr>
        <p:spPr>
          <a:xfrm>
            <a:off x="1191947" y="2094754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Получение кодов участников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Регистрация участников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Работа в тестирующей системе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Отображение предварительных результатов проверки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Разбор заданий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Ответы на вопросы участников о несогласии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с выставленными баллами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Отображение окончательных результатов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365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365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956951" y="2255963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956951" y="2761169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956951" y="3280030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956951" y="3790885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956951" y="4297119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956951" y="4800579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956951" y="5824651"/>
            <a:ext cx="146837" cy="146837"/>
          </a:xfrm>
          <a:prstGeom prst="ellipse">
            <a:avLst/>
          </a:prstGeom>
          <a:solidFill>
            <a:srgbClr val="00B1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0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Разбор заданий</a:t>
            </a:r>
            <a:endParaRPr/>
          </a:p>
        </p:txBody>
      </p:sp>
      <p:sp>
        <p:nvSpPr>
          <p:cNvPr id="303" name="Google Shape;303;p20"/>
          <p:cNvSpPr/>
          <p:nvPr/>
        </p:nvSpPr>
        <p:spPr>
          <a:xfrm>
            <a:off x="1165592" y="2786248"/>
            <a:ext cx="9878127" cy="385594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4426" y="1230422"/>
            <a:ext cx="1677422" cy="15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0"/>
          <p:cNvSpPr txBox="1"/>
          <p:nvPr/>
        </p:nvSpPr>
        <p:spPr>
          <a:xfrm>
            <a:off x="1255052" y="1424890"/>
            <a:ext cx="693889" cy="875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7200"/>
              <a:buFont typeface="Arial"/>
              <a:buNone/>
            </a:pPr>
            <a:r>
              <a:rPr b="1" lang="ru-RU" sz="72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1" sz="7200">
              <a:solidFill>
                <a:srgbClr val="4D078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0"/>
          <p:cNvSpPr txBox="1"/>
          <p:nvPr/>
        </p:nvSpPr>
        <p:spPr>
          <a:xfrm>
            <a:off x="2658915" y="1343205"/>
            <a:ext cx="90414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Разбор заданий включает публикацию следующих материалов: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правильных ответов в тестирующей системе,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текстовых решений на сайте,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видеоразборов решений заданий.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" name="Google Shape;30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0598" y="3060501"/>
            <a:ext cx="3088400" cy="1524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04615" y="3060501"/>
            <a:ext cx="3055821" cy="153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04616" y="4811370"/>
            <a:ext cx="3069392" cy="1520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658915" y="4811370"/>
            <a:ext cx="3090083" cy="1530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1"/>
          <p:cNvSpPr txBox="1"/>
          <p:nvPr/>
        </p:nvSpPr>
        <p:spPr>
          <a:xfrm>
            <a:off x="1452547" y="3735916"/>
            <a:ext cx="2585497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После организованного в школе разбора заданий у ученика возникли вопросы по решениям.</a:t>
            </a:r>
            <a:endParaRPr/>
          </a:p>
        </p:txBody>
      </p:sp>
      <p:sp>
        <p:nvSpPr>
          <p:cNvPr id="316" name="Google Shape;316;p21"/>
          <p:cNvSpPr txBox="1"/>
          <p:nvPr/>
        </p:nvSpPr>
        <p:spPr>
          <a:xfrm>
            <a:off x="3159672" y="2267962"/>
            <a:ext cx="165942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Задает вопрос учителю.</a:t>
            </a:r>
            <a:endParaRPr/>
          </a:p>
        </p:txBody>
      </p:sp>
      <p:sp>
        <p:nvSpPr>
          <p:cNvPr id="317" name="Google Shape;317;p21"/>
          <p:cNvSpPr txBox="1"/>
          <p:nvPr/>
        </p:nvSpPr>
        <p:spPr>
          <a:xfrm>
            <a:off x="5935221" y="2302163"/>
            <a:ext cx="28730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Передает вопрос региональному координатору.</a:t>
            </a:r>
            <a:endParaRPr/>
          </a:p>
        </p:txBody>
      </p:sp>
      <p:sp>
        <p:nvSpPr>
          <p:cNvPr id="318" name="Google Shape;318;p21"/>
          <p:cNvSpPr txBox="1"/>
          <p:nvPr/>
        </p:nvSpPr>
        <p:spPr>
          <a:xfrm>
            <a:off x="3252109" y="5862342"/>
            <a:ext cx="223016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Составители отвечают на вопрос.</a:t>
            </a:r>
            <a:endParaRPr/>
          </a:p>
        </p:txBody>
      </p:sp>
      <p:sp>
        <p:nvSpPr>
          <p:cNvPr id="319" name="Google Shape;319;p21"/>
          <p:cNvSpPr txBox="1"/>
          <p:nvPr/>
        </p:nvSpPr>
        <p:spPr>
          <a:xfrm>
            <a:off x="9557925" y="3997828"/>
            <a:ext cx="137761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Передает  вопрос РПМК.</a:t>
            </a:r>
            <a:endParaRPr/>
          </a:p>
        </p:txBody>
      </p:sp>
      <p:sp>
        <p:nvSpPr>
          <p:cNvPr id="320" name="Google Shape;320;p21"/>
          <p:cNvSpPr txBox="1"/>
          <p:nvPr/>
        </p:nvSpPr>
        <p:spPr>
          <a:xfrm>
            <a:off x="8953517" y="5884227"/>
            <a:ext cx="16485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РПМК отвечают на вопрос.</a:t>
            </a:r>
            <a:endParaRPr/>
          </a:p>
        </p:txBody>
      </p:sp>
      <p:sp>
        <p:nvSpPr>
          <p:cNvPr id="321" name="Google Shape;321;p21"/>
          <p:cNvSpPr txBox="1"/>
          <p:nvPr/>
        </p:nvSpPr>
        <p:spPr>
          <a:xfrm>
            <a:off x="4497298" y="3782648"/>
            <a:ext cx="241832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Учитель по возможности отвечает на вопрос.</a:t>
            </a:r>
            <a:endParaRPr/>
          </a:p>
        </p:txBody>
      </p:sp>
      <p:sp>
        <p:nvSpPr>
          <p:cNvPr id="322" name="Google Shape;322;p21"/>
          <p:cNvSpPr txBox="1"/>
          <p:nvPr/>
        </p:nvSpPr>
        <p:spPr>
          <a:xfrm>
            <a:off x="4952136" y="4708434"/>
            <a:ext cx="213476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Передает  вопрос составителям.</a:t>
            </a:r>
            <a:endParaRPr/>
          </a:p>
        </p:txBody>
      </p:sp>
      <p:sp>
        <p:nvSpPr>
          <p:cNvPr id="323" name="Google Shape;323;p21"/>
          <p:cNvSpPr txBox="1"/>
          <p:nvPr/>
        </p:nvSpPr>
        <p:spPr>
          <a:xfrm>
            <a:off x="7283858" y="3760863"/>
            <a:ext cx="192970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Передает  вопрос </a:t>
            </a:r>
            <a:r>
              <a:rPr lang="ru-RU" sz="14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«Сириусу»</a:t>
            </a:r>
            <a:r>
              <a:rPr b="0" i="0" lang="ru-RU" sz="1400" u="none" cap="none" strike="noStrike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324" name="Google Shape;324;p21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Вопросы участников</a:t>
            </a:r>
            <a:endParaRPr/>
          </a:p>
        </p:txBody>
      </p:sp>
      <p:sp>
        <p:nvSpPr>
          <p:cNvPr id="325" name="Google Shape;325;p21"/>
          <p:cNvSpPr/>
          <p:nvPr/>
        </p:nvSpPr>
        <p:spPr>
          <a:xfrm>
            <a:off x="1165592" y="2015685"/>
            <a:ext cx="9878127" cy="4626503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4426" y="1230422"/>
            <a:ext cx="1677422" cy="15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1"/>
          <p:cNvSpPr txBox="1"/>
          <p:nvPr/>
        </p:nvSpPr>
        <p:spPr>
          <a:xfrm>
            <a:off x="1255052" y="1424890"/>
            <a:ext cx="693889" cy="875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7200"/>
              <a:buFont typeface="Arial"/>
              <a:buNone/>
            </a:pPr>
            <a:r>
              <a:rPr b="1" lang="ru-RU" sz="72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b="1" sz="7200">
              <a:solidFill>
                <a:srgbClr val="4D078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95707" y="2888481"/>
            <a:ext cx="1203177" cy="66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2313" y="2888868"/>
            <a:ext cx="1203177" cy="66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5233473" y="5306733"/>
            <a:ext cx="1217124" cy="66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21957" y="4962621"/>
            <a:ext cx="969529" cy="1061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98504" y="2583787"/>
            <a:ext cx="1107228" cy="1060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045781" y="2722408"/>
            <a:ext cx="961745" cy="921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862197" y="2613794"/>
            <a:ext cx="1021694" cy="978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454927" y="4708434"/>
            <a:ext cx="1069212" cy="1024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774536" y="4809363"/>
            <a:ext cx="1085525" cy="1039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7745259">
            <a:off x="8035107" y="4222853"/>
            <a:ext cx="1203177" cy="66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751013">
            <a:off x="8756044" y="4141367"/>
            <a:ext cx="1203177" cy="664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 </a:t>
            </a:r>
            <a:endParaRPr/>
          </a:p>
        </p:txBody>
      </p:sp>
      <p:pic>
        <p:nvPicPr>
          <p:cNvPr id="344" name="Google Shape;34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4923" y="3028962"/>
            <a:ext cx="4217862" cy="3358668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2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Подведение итогов</a:t>
            </a:r>
            <a:endParaRPr/>
          </a:p>
        </p:txBody>
      </p:sp>
      <p:sp>
        <p:nvSpPr>
          <p:cNvPr id="346" name="Google Shape;346;p22"/>
          <p:cNvSpPr/>
          <p:nvPr/>
        </p:nvSpPr>
        <p:spPr>
          <a:xfrm>
            <a:off x="1165592" y="2786248"/>
            <a:ext cx="9878127" cy="385594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4426" y="1230422"/>
            <a:ext cx="1677422" cy="15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2"/>
          <p:cNvSpPr txBox="1"/>
          <p:nvPr/>
        </p:nvSpPr>
        <p:spPr>
          <a:xfrm>
            <a:off x="1117928" y="1424890"/>
            <a:ext cx="1194472" cy="875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5400"/>
              <a:buFont typeface="Arial"/>
              <a:buNone/>
            </a:pPr>
            <a:r>
              <a:rPr b="1" lang="ru-RU" sz="54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1" sz="5400">
              <a:solidFill>
                <a:srgbClr val="4D078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2"/>
          <p:cNvSpPr txBox="1"/>
          <p:nvPr/>
        </p:nvSpPr>
        <p:spPr>
          <a:xfrm>
            <a:off x="2658915" y="1343205"/>
            <a:ext cx="860865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После проведения показа работ будет сформирована окончательная таблица результатов. В этой таблице </a:t>
            </a: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будут отсутствовать фамилии и имена участников! 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Сохраните таблицу с данными участников для подведения итогов олимпиады.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3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Материалы для ознакомления</a:t>
            </a:r>
            <a:endParaRPr/>
          </a:p>
        </p:txBody>
      </p:sp>
      <p:sp>
        <p:nvSpPr>
          <p:cNvPr id="355" name="Google Shape;355;p23"/>
          <p:cNvSpPr/>
          <p:nvPr/>
        </p:nvSpPr>
        <p:spPr>
          <a:xfrm>
            <a:off x="1165592" y="3198662"/>
            <a:ext cx="9878127" cy="344352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3"/>
          <p:cNvSpPr txBox="1"/>
          <p:nvPr/>
        </p:nvSpPr>
        <p:spPr>
          <a:xfrm>
            <a:off x="1165592" y="1171578"/>
            <a:ext cx="10188208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Сайт пригласительного этапа всероссийской олимпиады школьников 2020/21 года </a:t>
            </a:r>
            <a:r>
              <a:rPr b="1" lang="ru-RU" sz="1800" u="sng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https://siriusolymp.ru/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Сайт школьного этапа всероссийской олимпиады школьников 2020/21 года </a:t>
            </a:r>
            <a:r>
              <a:rPr b="1" lang="ru-RU" sz="1800" u="sng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https://sochisirius.ru/obuchenie/distant/smena727/3518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Открытые курсы Образовательного центра «Сириус» </a:t>
            </a:r>
            <a:r>
              <a:rPr b="1" lang="ru-RU" sz="1800" u="sng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https://edu.sirius.online/#/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Адрес электронной почты поддержки школьного этапа ВсОШ: </a:t>
            </a:r>
            <a:r>
              <a:rPr b="1" lang="ru-RU" sz="1800" u="sng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info@sochisirius.ru</a:t>
            </a:r>
            <a:endParaRPr/>
          </a:p>
        </p:txBody>
      </p:sp>
      <p:pic>
        <p:nvPicPr>
          <p:cNvPr id="357" name="Google Shape;35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79887" y="3769258"/>
            <a:ext cx="3959909" cy="2302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09871" y="3769258"/>
            <a:ext cx="4963772" cy="2302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4"/>
          <p:cNvSpPr txBox="1"/>
          <p:nvPr/>
        </p:nvSpPr>
        <p:spPr>
          <a:xfrm>
            <a:off x="1068548" y="2673522"/>
            <a:ext cx="5752743" cy="5597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3600"/>
              <a:buFont typeface="Arial"/>
              <a:buNone/>
            </a:pPr>
            <a:r>
              <a:rPr b="1" lang="ru-RU" sz="36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Спасибо за внимание!</a:t>
            </a:r>
            <a:endParaRPr b="1" sz="3600">
              <a:solidFill>
                <a:srgbClr val="4D078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24"/>
          <p:cNvSpPr txBox="1"/>
          <p:nvPr/>
        </p:nvSpPr>
        <p:spPr>
          <a:xfrm>
            <a:off x="1121308" y="6266783"/>
            <a:ext cx="10659101" cy="400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Фонд «Талант и успех»                info@sochisirius.ru             www.sochisirius.ru</a:t>
            </a:r>
            <a:b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24"/>
          <p:cNvSpPr/>
          <p:nvPr/>
        </p:nvSpPr>
        <p:spPr>
          <a:xfrm>
            <a:off x="1068548" y="3926517"/>
            <a:ext cx="26997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Данил Салимов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6" name="Google Shape;366;p24"/>
          <p:cNvCxnSpPr/>
          <p:nvPr/>
        </p:nvCxnSpPr>
        <p:spPr>
          <a:xfrm>
            <a:off x="1121308" y="3730955"/>
            <a:ext cx="8162855" cy="0"/>
          </a:xfrm>
          <a:prstGeom prst="straightConnector1">
            <a:avLst/>
          </a:prstGeom>
          <a:noFill/>
          <a:ln cap="flat" cmpd="sng" w="1905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67" name="Google Shape;367;p24"/>
          <p:cNvSpPr txBox="1"/>
          <p:nvPr/>
        </p:nvSpPr>
        <p:spPr>
          <a:xfrm>
            <a:off x="1068548" y="4364616"/>
            <a:ext cx="9144000" cy="514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Координатор организации школьного этапа ВсОШ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 </a:t>
            </a:r>
            <a:endParaRPr/>
          </a:p>
        </p:txBody>
      </p:sp>
      <p:sp>
        <p:nvSpPr>
          <p:cNvPr id="111" name="Google Shape;111;p3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Получение кодов участников школой</a:t>
            </a:r>
            <a:endParaRPr/>
          </a:p>
        </p:txBody>
      </p:sp>
      <p:sp>
        <p:nvSpPr>
          <p:cNvPr id="112" name="Google Shape;112;p3"/>
          <p:cNvSpPr txBox="1"/>
          <p:nvPr/>
        </p:nvSpPr>
        <p:spPr>
          <a:xfrm>
            <a:off x="2759032" y="1434796"/>
            <a:ext cx="633824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Зайдите на страницу ФИС ОКО под логином своей школы и скачайте zip-архив с кодами участников.</a:t>
            </a:r>
            <a:endParaRPr/>
          </a:p>
        </p:txBody>
      </p:sp>
      <p:pic>
        <p:nvPicPr>
          <p:cNvPr id="113" name="Google Shape;11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01848" y="2786787"/>
            <a:ext cx="7927852" cy="3324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2857" y="5627596"/>
            <a:ext cx="1249944" cy="69048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Google Shape;11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4426" y="1230422"/>
            <a:ext cx="1677422" cy="15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"/>
          <p:cNvSpPr txBox="1"/>
          <p:nvPr/>
        </p:nvSpPr>
        <p:spPr>
          <a:xfrm>
            <a:off x="1255052" y="1424890"/>
            <a:ext cx="693889" cy="875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7200"/>
              <a:buFont typeface="Arial"/>
              <a:buNone/>
            </a:pPr>
            <a:r>
              <a:rPr b="1" lang="ru-RU" sz="72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7200">
              <a:solidFill>
                <a:srgbClr val="4D078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ru-RU"/>
              <a:t> </a:t>
            </a:r>
            <a:endParaRPr/>
          </a:p>
        </p:txBody>
      </p:sp>
      <p:pic>
        <p:nvPicPr>
          <p:cNvPr id="123" name="Google Shape;12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43014" y="2592689"/>
            <a:ext cx="6470776" cy="3637658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Разархивирование файлов</a:t>
            </a:r>
            <a:endParaRPr/>
          </a:p>
        </p:txBody>
      </p:sp>
      <p:sp>
        <p:nvSpPr>
          <p:cNvPr id="125" name="Google Shape;125;p4"/>
          <p:cNvSpPr txBox="1"/>
          <p:nvPr/>
        </p:nvSpPr>
        <p:spPr>
          <a:xfrm>
            <a:off x="2759032" y="1434796"/>
            <a:ext cx="633824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Сохраните скачанный zip-архив в удобном для вас месте и разархивируйте его.</a:t>
            </a:r>
            <a:endParaRPr/>
          </a:p>
        </p:txBody>
      </p:sp>
      <p:sp>
        <p:nvSpPr>
          <p:cNvPr id="126" name="Google Shape;126;p4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4426" y="1230422"/>
            <a:ext cx="1677422" cy="15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"/>
          <p:cNvSpPr txBox="1"/>
          <p:nvPr/>
        </p:nvSpPr>
        <p:spPr>
          <a:xfrm>
            <a:off x="1255052" y="1424890"/>
            <a:ext cx="693889" cy="875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7200"/>
              <a:buFont typeface="Arial"/>
              <a:buNone/>
            </a:pPr>
            <a:r>
              <a:rPr b="1" lang="ru-RU" sz="72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7200">
              <a:solidFill>
                <a:srgbClr val="4D078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3447478" y="3011696"/>
            <a:ext cx="5314353" cy="931255"/>
          </a:xfrm>
          <a:prstGeom prst="roundRect">
            <a:avLst>
              <a:gd fmla="val 16667" name="adj"/>
            </a:avLst>
          </a:prstGeom>
          <a:solidFill>
            <a:srgbClr val="00B1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5"/>
          <p:cNvSpPr txBox="1"/>
          <p:nvPr/>
        </p:nvSpPr>
        <p:spPr>
          <a:xfrm>
            <a:off x="3602048" y="3184320"/>
            <a:ext cx="515978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sch1234567_sma21_10.csv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Содержимое архива</a:t>
            </a:r>
            <a:endParaRPr/>
          </a:p>
        </p:txBody>
      </p:sp>
      <p:sp>
        <p:nvSpPr>
          <p:cNvPr id="137" name="Google Shape;137;p5"/>
          <p:cNvSpPr txBox="1"/>
          <p:nvPr/>
        </p:nvSpPr>
        <p:spPr>
          <a:xfrm>
            <a:off x="1774479" y="1434796"/>
            <a:ext cx="73327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Архив содержит файлы для каждого класса.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32717" y="5087120"/>
            <a:ext cx="3012095" cy="523379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5"/>
          <p:cNvSpPr txBox="1"/>
          <p:nvPr/>
        </p:nvSpPr>
        <p:spPr>
          <a:xfrm>
            <a:off x="1832835" y="5179532"/>
            <a:ext cx="291197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Логин школы в ФИС ОКО</a:t>
            </a:r>
            <a:endParaRPr/>
          </a:p>
        </p:txBody>
      </p:sp>
      <p:sp>
        <p:nvSpPr>
          <p:cNvPr id="140" name="Google Shape;140;p5"/>
          <p:cNvSpPr/>
          <p:nvPr/>
        </p:nvSpPr>
        <p:spPr>
          <a:xfrm>
            <a:off x="7557510" y="5087120"/>
            <a:ext cx="3164526" cy="523379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5"/>
          <p:cNvSpPr txBox="1"/>
          <p:nvPr/>
        </p:nvSpPr>
        <p:spPr>
          <a:xfrm>
            <a:off x="8073100" y="5179532"/>
            <a:ext cx="213334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Номер параллели</a:t>
            </a:r>
            <a:endParaRPr/>
          </a:p>
        </p:txBody>
      </p:sp>
      <p:cxnSp>
        <p:nvCxnSpPr>
          <p:cNvPr id="142" name="Google Shape;142;p5"/>
          <p:cNvCxnSpPr/>
          <p:nvPr/>
        </p:nvCxnSpPr>
        <p:spPr>
          <a:xfrm>
            <a:off x="4021702" y="3942951"/>
            <a:ext cx="0" cy="1133199"/>
          </a:xfrm>
          <a:prstGeom prst="straightConnector1">
            <a:avLst/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3" name="Google Shape;143;p5"/>
          <p:cNvCxnSpPr/>
          <p:nvPr/>
        </p:nvCxnSpPr>
        <p:spPr>
          <a:xfrm>
            <a:off x="7819821" y="3911395"/>
            <a:ext cx="17893" cy="1164755"/>
          </a:xfrm>
          <a:prstGeom prst="straightConnector1">
            <a:avLst/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4" name="Google Shape;144;p5"/>
          <p:cNvCxnSpPr/>
          <p:nvPr/>
        </p:nvCxnSpPr>
        <p:spPr>
          <a:xfrm>
            <a:off x="6508654" y="3941719"/>
            <a:ext cx="17893" cy="1164755"/>
          </a:xfrm>
          <a:prstGeom prst="straightConnector1">
            <a:avLst/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5" name="Google Shape;145;p5"/>
          <p:cNvSpPr/>
          <p:nvPr/>
        </p:nvSpPr>
        <p:spPr>
          <a:xfrm>
            <a:off x="5311937" y="5106474"/>
            <a:ext cx="1801369" cy="523379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5"/>
          <p:cNvSpPr txBox="1"/>
          <p:nvPr/>
        </p:nvSpPr>
        <p:spPr>
          <a:xfrm>
            <a:off x="5361996" y="5179532"/>
            <a:ext cx="170125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Код предмета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Структура таблицы кодов</a:t>
            </a:r>
            <a:endParaRPr/>
          </a:p>
        </p:txBody>
      </p:sp>
      <p:sp>
        <p:nvSpPr>
          <p:cNvPr id="152" name="Google Shape;152;p6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 txBox="1"/>
          <p:nvPr/>
        </p:nvSpPr>
        <p:spPr>
          <a:xfrm>
            <a:off x="1774479" y="1278265"/>
            <a:ext cx="870943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Таблица состоит из следующих столбцов: логин школы в ФИС ОКО, класс, </a:t>
            </a: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незаполненный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столбец с ФИО участников, индивидуальные коды участников по предмету.</a:t>
            </a:r>
            <a:endParaRPr/>
          </a:p>
        </p:txBody>
      </p:sp>
      <p:pic>
        <p:nvPicPr>
          <p:cNvPr id="154" name="Google Shape;15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18113" y="2617637"/>
            <a:ext cx="5355771" cy="3720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Google Shape;159;p7"/>
          <p:cNvGraphicFramePr/>
          <p:nvPr/>
        </p:nvGraphicFramePr>
        <p:xfrm>
          <a:off x="7341899" y="34211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{19322017-002F-4986-B4CE-DE1D9B5DFD41}</a:tableStyleId>
              </a:tblPr>
              <a:tblGrid>
                <a:gridCol w="1051225"/>
                <a:gridCol w="2312700"/>
              </a:tblGrid>
              <a:tr h="403375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4D078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Таблица кодов предметов</a:t>
                      </a:r>
                      <a:endParaRPr/>
                    </a:p>
                  </a:txBody>
                  <a:tcPr marT="9525" marB="0" marR="9525" marL="95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04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Код</a:t>
                      </a:r>
                      <a:endParaRPr/>
                    </a:p>
                  </a:txBody>
                  <a:tcPr marT="9525" marB="0" marR="9525" marL="952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Предмет</a:t>
                      </a:r>
                      <a:endParaRPr/>
                    </a:p>
                  </a:txBody>
                  <a:tcPr marT="9525" marB="0" marR="9525" marL="952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sma21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0" marR="9525" marL="952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математика</a:t>
                      </a:r>
                      <a:endParaRPr/>
                    </a:p>
                  </a:txBody>
                  <a:tcPr marT="9525" marB="0" marR="9525" marL="952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sbi21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0" marR="9525" marL="952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биология</a:t>
                      </a:r>
                      <a:endParaRPr/>
                    </a:p>
                  </a:txBody>
                  <a:tcPr marT="9525" marB="0" marR="9525" marL="952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sph21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0" marR="9525" marL="952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физика</a:t>
                      </a:r>
                      <a:endParaRPr/>
                    </a:p>
                  </a:txBody>
                  <a:tcPr marT="9525" marB="0" marR="9525" marL="952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sch21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0" marR="9525" marL="952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химия</a:t>
                      </a:r>
                      <a:endParaRPr/>
                    </a:p>
                  </a:txBody>
                  <a:tcPr marT="9525" marB="0" marR="9525" marL="952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sas21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0" marR="9525" marL="952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ru-RU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астрономия</a:t>
                      </a:r>
                      <a:endParaRPr/>
                    </a:p>
                  </a:txBody>
                  <a:tcPr marT="9525" marB="0" marR="9525" marL="952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0" name="Google Shape;160;p7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Структура кода участника</a:t>
            </a:r>
            <a:endParaRPr/>
          </a:p>
        </p:txBody>
      </p:sp>
      <p:sp>
        <p:nvSpPr>
          <p:cNvPr id="161" name="Google Shape;161;p7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7"/>
          <p:cNvSpPr txBox="1"/>
          <p:nvPr/>
        </p:nvSpPr>
        <p:spPr>
          <a:xfrm>
            <a:off x="1774479" y="1434796"/>
            <a:ext cx="733274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Код участника — уникальная комбинация символов, выдающаяся участнику для входа в тестирующую систему олимпиады.</a:t>
            </a:r>
            <a:endParaRPr/>
          </a:p>
        </p:txBody>
      </p:sp>
      <p:sp>
        <p:nvSpPr>
          <p:cNvPr id="163" name="Google Shape;163;p7"/>
          <p:cNvSpPr/>
          <p:nvPr/>
        </p:nvSpPr>
        <p:spPr>
          <a:xfrm>
            <a:off x="1608543" y="4323490"/>
            <a:ext cx="4724371" cy="610026"/>
          </a:xfrm>
          <a:prstGeom prst="roundRect">
            <a:avLst>
              <a:gd fmla="val 16667" name="adj"/>
            </a:avLst>
          </a:prstGeom>
          <a:solidFill>
            <a:srgbClr val="00B1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7"/>
          <p:cNvSpPr/>
          <p:nvPr/>
        </p:nvSpPr>
        <p:spPr>
          <a:xfrm>
            <a:off x="1608543" y="2627572"/>
            <a:ext cx="3590856" cy="675871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2895639" y="3572453"/>
            <a:ext cx="3437275" cy="405414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6" name="Google Shape;166;p7"/>
          <p:cNvCxnSpPr/>
          <p:nvPr/>
        </p:nvCxnSpPr>
        <p:spPr>
          <a:xfrm>
            <a:off x="2381705" y="3303443"/>
            <a:ext cx="0" cy="1125005"/>
          </a:xfrm>
          <a:prstGeom prst="straightConnector1">
            <a:avLst/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67" name="Google Shape;167;p7"/>
          <p:cNvCxnSpPr/>
          <p:nvPr/>
        </p:nvCxnSpPr>
        <p:spPr>
          <a:xfrm>
            <a:off x="3464726" y="3959826"/>
            <a:ext cx="0" cy="468622"/>
          </a:xfrm>
          <a:prstGeom prst="straightConnector1">
            <a:avLst/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8" name="Google Shape;168;p7"/>
          <p:cNvSpPr/>
          <p:nvPr/>
        </p:nvSpPr>
        <p:spPr>
          <a:xfrm>
            <a:off x="1930746" y="4428448"/>
            <a:ext cx="435888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sma2110/sch1234567/10/w43wrv9v 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2096693" y="5310149"/>
            <a:ext cx="2931589" cy="391002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2689804" y="5986983"/>
            <a:ext cx="3643110" cy="396927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7"/>
          <p:cNvSpPr txBox="1"/>
          <p:nvPr/>
        </p:nvSpPr>
        <p:spPr>
          <a:xfrm>
            <a:off x="3202965" y="3590494"/>
            <a:ext cx="32426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Логин школы в ФИС ОКО</a:t>
            </a:r>
            <a:endParaRPr/>
          </a:p>
        </p:txBody>
      </p:sp>
      <p:sp>
        <p:nvSpPr>
          <p:cNvPr id="172" name="Google Shape;172;p7"/>
          <p:cNvSpPr txBox="1"/>
          <p:nvPr/>
        </p:nvSpPr>
        <p:spPr>
          <a:xfrm>
            <a:off x="1688162" y="2635567"/>
            <a:ext cx="358465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Код предмета и минимального класса комплекта заданий</a:t>
            </a:r>
            <a:endParaRPr/>
          </a:p>
        </p:txBody>
      </p:sp>
      <p:sp>
        <p:nvSpPr>
          <p:cNvPr id="173" name="Google Shape;173;p7"/>
          <p:cNvSpPr txBox="1"/>
          <p:nvPr/>
        </p:nvSpPr>
        <p:spPr>
          <a:xfrm>
            <a:off x="2935061" y="5975588"/>
            <a:ext cx="37120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Индивидуальная часть кода</a:t>
            </a:r>
            <a:endParaRPr/>
          </a:p>
        </p:txBody>
      </p:sp>
      <p:sp>
        <p:nvSpPr>
          <p:cNvPr id="174" name="Google Shape;174;p7"/>
          <p:cNvSpPr txBox="1"/>
          <p:nvPr/>
        </p:nvSpPr>
        <p:spPr>
          <a:xfrm>
            <a:off x="2575005" y="5301333"/>
            <a:ext cx="20723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Номер параллели</a:t>
            </a:r>
            <a:endParaRPr/>
          </a:p>
        </p:txBody>
      </p:sp>
      <p:cxnSp>
        <p:nvCxnSpPr>
          <p:cNvPr id="175" name="Google Shape;175;p7"/>
          <p:cNvCxnSpPr/>
          <p:nvPr/>
        </p:nvCxnSpPr>
        <p:spPr>
          <a:xfrm>
            <a:off x="4703113" y="4828558"/>
            <a:ext cx="0" cy="500940"/>
          </a:xfrm>
          <a:prstGeom prst="straightConnector1">
            <a:avLst/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76" name="Google Shape;176;p7"/>
          <p:cNvCxnSpPr/>
          <p:nvPr/>
        </p:nvCxnSpPr>
        <p:spPr>
          <a:xfrm>
            <a:off x="5199399" y="4828558"/>
            <a:ext cx="0" cy="1147030"/>
          </a:xfrm>
          <a:prstGeom prst="straightConnector1">
            <a:avLst/>
          </a:prstGeom>
          <a:noFill/>
          <a:ln cap="flat" cmpd="sng" w="38100">
            <a:solidFill>
              <a:srgbClr val="00B1AA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7586" y="2879176"/>
            <a:ext cx="7916826" cy="3197637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8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Заполнение таблицы с ФИО участников</a:t>
            </a:r>
            <a:endParaRPr/>
          </a:p>
        </p:txBody>
      </p:sp>
      <p:sp>
        <p:nvSpPr>
          <p:cNvPr id="183" name="Google Shape;183;p8"/>
          <p:cNvSpPr txBox="1"/>
          <p:nvPr/>
        </p:nvSpPr>
        <p:spPr>
          <a:xfrm>
            <a:off x="2759032" y="1689661"/>
            <a:ext cx="63382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Заполните каждую таблицу данными учеников.</a:t>
            </a:r>
            <a:endParaRPr/>
          </a:p>
        </p:txBody>
      </p:sp>
      <p:sp>
        <p:nvSpPr>
          <p:cNvPr id="184" name="Google Shape;184;p8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4426" y="1230422"/>
            <a:ext cx="1677422" cy="15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8"/>
          <p:cNvSpPr txBox="1"/>
          <p:nvPr/>
        </p:nvSpPr>
        <p:spPr>
          <a:xfrm>
            <a:off x="1255052" y="1424890"/>
            <a:ext cx="693889" cy="875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7200"/>
              <a:buFont typeface="Arial"/>
              <a:buNone/>
            </a:pPr>
            <a:r>
              <a:rPr b="1" lang="ru-RU" sz="72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7200">
              <a:solidFill>
                <a:srgbClr val="4D078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 txBox="1"/>
          <p:nvPr/>
        </p:nvSpPr>
        <p:spPr>
          <a:xfrm>
            <a:off x="924426" y="117185"/>
            <a:ext cx="10343147" cy="60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ru-RU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Выдача кодов участникам олимпиады</a:t>
            </a:r>
            <a:endParaRPr/>
          </a:p>
        </p:txBody>
      </p:sp>
      <p:sp>
        <p:nvSpPr>
          <p:cNvPr id="192" name="Google Shape;192;p9"/>
          <p:cNvSpPr txBox="1"/>
          <p:nvPr/>
        </p:nvSpPr>
        <p:spPr>
          <a:xfrm>
            <a:off x="1845891" y="3384200"/>
            <a:ext cx="8517528" cy="1876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Раздайте коды ученикам любым удобным вам способом.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Сохраните таблицу участников, она понадобится в случае восстановления утраченного кода участника и для подведения итогов олимпиады!</a:t>
            </a:r>
            <a:endParaRPr/>
          </a:p>
        </p:txBody>
      </p:sp>
      <p:sp>
        <p:nvSpPr>
          <p:cNvPr id="193" name="Google Shape;193;p9"/>
          <p:cNvSpPr/>
          <p:nvPr/>
        </p:nvSpPr>
        <p:spPr>
          <a:xfrm>
            <a:off x="1165592" y="2313802"/>
            <a:ext cx="9878127" cy="4328386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4D07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Google Shape;19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4426" y="1230422"/>
            <a:ext cx="1677422" cy="155582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9"/>
          <p:cNvSpPr txBox="1"/>
          <p:nvPr/>
        </p:nvSpPr>
        <p:spPr>
          <a:xfrm>
            <a:off x="1255052" y="1424890"/>
            <a:ext cx="693889" cy="875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078C"/>
              </a:buClr>
              <a:buSzPts val="7200"/>
              <a:buFont typeface="Arial"/>
              <a:buNone/>
            </a:pPr>
            <a:r>
              <a:rPr b="1" lang="ru-RU" sz="7200">
                <a:solidFill>
                  <a:srgbClr val="4D078C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7200">
              <a:solidFill>
                <a:srgbClr val="4D078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2020-08-13T09:57:59Z</dcterms:created>
  <dc:creator>Беседина Тамара Федоровна</dc:creator>
</cp:coreProperties>
</file>